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42" r:id="rId2"/>
    <p:sldId id="393" r:id="rId3"/>
    <p:sldId id="391" r:id="rId4"/>
    <p:sldId id="390" r:id="rId5"/>
    <p:sldId id="395" r:id="rId6"/>
    <p:sldId id="406" r:id="rId7"/>
    <p:sldId id="397" r:id="rId8"/>
    <p:sldId id="407" r:id="rId9"/>
    <p:sldId id="408" r:id="rId10"/>
    <p:sldId id="400" r:id="rId11"/>
    <p:sldId id="402" r:id="rId12"/>
    <p:sldId id="403" r:id="rId13"/>
    <p:sldId id="404" r:id="rId14"/>
    <p:sldId id="405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7" r:id="rId23"/>
    <p:sldId id="418" r:id="rId24"/>
    <p:sldId id="419" r:id="rId25"/>
    <p:sldId id="420" r:id="rId26"/>
    <p:sldId id="421" r:id="rId27"/>
    <p:sldId id="425" r:id="rId28"/>
    <p:sldId id="374" r:id="rId29"/>
    <p:sldId id="42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CDBE8-B10A-7545-A86E-AA3ABC272A22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AD48D-B1CD-C14E-BCED-CD8DA3C6C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4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D48D-B1CD-C14E-BCED-CD8DA3C6CD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D48D-B1CD-C14E-BCED-CD8DA3C6CD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4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AD48D-B1CD-C14E-BCED-CD8DA3C6CD0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63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E7B75-BDBE-08D2-AF3D-202553278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2E5A72-D449-BECF-7EC4-28656FD2D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AA9A8-528C-81C6-E758-B62944B2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81DD-EB0A-C946-80E5-82BABDCE01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305BF2-706A-B416-1A43-E27DB5C1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2C1D32-985D-975E-E1BF-9BECD881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562F-DCB8-2D4B-8852-22A4EFE76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1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937B4-A63E-C84E-7BA4-E31351BC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897FF8-D663-940A-CE66-7D42CFBEF9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A3EE5E-1188-FC1A-CBF6-4ED400A2B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81DD-EB0A-C946-80E5-82BABDCE01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FB00E-1A70-A743-967A-F95241CF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372F51-4D59-88D0-744F-14404910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562F-DCB8-2D4B-8852-22A4EFE76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17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35C95C-0417-062D-6B83-8BBEBF0D7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091AF0-C2C5-8E5E-8B5F-602A87BFB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AE3B8F-EB92-7965-770B-D69DA0C1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81DD-EB0A-C946-80E5-82BABDCE01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5D1EE5-DD03-6B2B-2EA3-204750C8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FF552-5B63-7EC8-B1AD-BF0C3761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562F-DCB8-2D4B-8852-22A4EFE76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1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9A099-925D-2083-6058-D7884BA1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9241A6-BB33-E9A1-DE6C-F3BA1B76C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2BA51C-12AE-D47A-489F-A16262E68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81DD-EB0A-C946-80E5-82BABDCE01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59B5E-E47C-1533-F00D-125BC2B6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B89F6F-296D-CC59-48DA-43331D61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562F-DCB8-2D4B-8852-22A4EFE76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7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E3ADA-1E24-D354-075F-AA656557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1CD80B-90B6-0398-005E-9E5FCA4C6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41FB82-8C5D-2B82-D8AF-CA69AE757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81DD-EB0A-C946-80E5-82BABDCE01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4BF5C-C97C-6A3B-E830-EA0EDDC2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EC3F97-2C24-47A7-AB94-6450FF52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562F-DCB8-2D4B-8852-22A4EFE76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8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3402C-C6BC-B880-F365-B33CAF9A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6D274-DE0E-A5EF-6C26-630FD9432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B05B1C-421C-92BD-DD62-5482883E7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4B6E18-F530-57D2-EA39-3DE6E535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81DD-EB0A-C946-80E5-82BABDCE01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C9FC57-4967-1F62-219F-F4B4C2E0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891E25-33A5-5BB6-8E45-F1B9B3BC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562F-DCB8-2D4B-8852-22A4EFE76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0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EDD39-8F9C-B405-48FE-089E6280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E470F2-5D54-8D1D-4D4C-C686AA533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FC8C26-0AFE-5FAE-0F0C-6CE99EBC3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04859C-22C3-4946-8E2C-50334EE70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7E9135-A5C0-9A3B-3043-1F2DFA490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E35037-244F-4DB9-CC23-1237B678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81DD-EB0A-C946-80E5-82BABDCE01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0BF401-730E-C605-348D-2E9CD53BB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A0A6D9-989B-96B6-2AE7-166DF188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562F-DCB8-2D4B-8852-22A4EFE76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3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3A797-6A93-D760-E368-857F45BE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F8CBDA-D03D-6A25-022C-31FB9476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81DD-EB0A-C946-80E5-82BABDCE01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A00CEA-155B-D09E-FCE4-B54E3768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E212C6-2856-76F8-FC6D-371B1358C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562F-DCB8-2D4B-8852-22A4EFE76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5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645172-3FAB-E3FB-7C80-61D5873CA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81DD-EB0A-C946-80E5-82BABDCE01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4387436-B594-C7A4-042C-5A14F634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79F313-7660-C5BC-6B45-21A01CFC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562F-DCB8-2D4B-8852-22A4EFE76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0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ED153-EB23-E33F-97AF-118CA8186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C156E-B114-1B7D-33F6-D1C6D9E6B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CBA4D1-A72F-518F-6ADD-5866B29CF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B5653-5E4C-655B-2D22-A010B8733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81DD-EB0A-C946-80E5-82BABDCE01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71C781-0263-B336-B345-EE229469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7A044F-DF33-7AEC-4554-20B35646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562F-DCB8-2D4B-8852-22A4EFE76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ED84C-6D9F-155E-1682-2031B2CB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690CC6-7BCC-AB84-17A7-A9417DE61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3676B8-85DA-F64F-238F-E4090AD2B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2CD540-840D-6B23-6DCE-1B4D92580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E81DD-EB0A-C946-80E5-82BABDCE01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CD9F6-6555-384A-5FFC-D44D1D216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5D2858-EF64-CD90-FCF6-EDE00B28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6562F-DCB8-2D4B-8852-22A4EFE76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9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F0490-F7FC-74C9-692C-16BB8220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92FC54-471A-74C9-F132-A050AE618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813DFC-C806-21E2-752D-B61BDC30A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E81DD-EB0A-C946-80E5-82BABDCE01E3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F27CF7-6550-ABBB-D2DA-491D2F0B8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B1B515-A658-A6DB-C400-00CDEFE6D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6562F-DCB8-2D4B-8852-22A4EFE76E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0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m.sgdeti.ru/" TargetMode="External"/><Relationship Id="rId4" Type="http://schemas.openxmlformats.org/officeDocument/2006/relationships/hyperlink" Target="mailto:dom@sgdeti.ru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90086" y="2463801"/>
            <a:ext cx="601071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000" dirty="0">
                <a:solidFill>
                  <a:srgbClr val="545454"/>
                </a:solidFill>
                <a:latin typeface="Acrom ExtraBold" panose="00000900000000000000" pitchFamily="2" charset="-52"/>
              </a:rPr>
              <a:t>Программа </a:t>
            </a:r>
          </a:p>
          <a:p>
            <a:pPr algn="ctr"/>
            <a:r>
              <a:rPr lang="ru-RU" sz="4000" dirty="0">
                <a:solidFill>
                  <a:srgbClr val="545454"/>
                </a:solidFill>
                <a:latin typeface="Acrom ExtraBold" panose="00000900000000000000" pitchFamily="2" charset="-52"/>
              </a:rPr>
              <a:t>Проекта «Дома лучше»</a:t>
            </a:r>
            <a:endParaRPr lang="en-US" sz="4000" dirty="0">
              <a:solidFill>
                <a:srgbClr val="545454"/>
              </a:solidFill>
              <a:latin typeface="Acrom ExtraBold" panose="00000900000000000000" pitchFamily="2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B96D7B3-FEC3-4476-B0B2-966FEEC53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000" y="317500"/>
            <a:ext cx="2540000" cy="774700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12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13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14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AFF342CA-93EE-142A-19D4-DA952B84C45D}"/>
              </a:ext>
            </a:extLst>
          </p:cNvPr>
          <p:cNvGrpSpPr>
            <a:grpSpLocks noChangeAspect="1"/>
          </p:cNvGrpSpPr>
          <p:nvPr/>
        </p:nvGrpSpPr>
        <p:grpSpPr>
          <a:xfrm>
            <a:off x="6558387" y="1244600"/>
            <a:ext cx="4960445" cy="4572000"/>
            <a:chOff x="0" y="0"/>
            <a:chExt cx="2272030" cy="215773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A72BD91A-4B3B-E875-9725-D4782EAC86D9}"/>
                </a:ext>
              </a:extLst>
            </p:cNvPr>
            <p:cNvSpPr/>
            <p:nvPr/>
          </p:nvSpPr>
          <p:spPr>
            <a:xfrm>
              <a:off x="16510" y="-2540"/>
              <a:ext cx="2273300" cy="2162810"/>
            </a:xfrm>
            <a:custGeom>
              <a:avLst/>
              <a:gdLst/>
              <a:ahLst/>
              <a:cxnLst/>
              <a:rect l="l" t="t" r="r" b="b"/>
              <a:pathLst>
                <a:path w="2273300" h="2162810">
                  <a:moveTo>
                    <a:pt x="83820" y="585470"/>
                  </a:moveTo>
                  <a:cubicBezTo>
                    <a:pt x="66040" y="629920"/>
                    <a:pt x="53340" y="676910"/>
                    <a:pt x="39370" y="722630"/>
                  </a:cubicBezTo>
                  <a:cubicBezTo>
                    <a:pt x="29210" y="755650"/>
                    <a:pt x="21590" y="788670"/>
                    <a:pt x="15240" y="821690"/>
                  </a:cubicBezTo>
                  <a:cubicBezTo>
                    <a:pt x="2540" y="881380"/>
                    <a:pt x="0" y="943610"/>
                    <a:pt x="0" y="1005840"/>
                  </a:cubicBezTo>
                  <a:cubicBezTo>
                    <a:pt x="0" y="1038860"/>
                    <a:pt x="2540" y="1073150"/>
                    <a:pt x="7620" y="1106170"/>
                  </a:cubicBezTo>
                  <a:cubicBezTo>
                    <a:pt x="12700" y="1143000"/>
                    <a:pt x="17780" y="1179830"/>
                    <a:pt x="25400" y="1216660"/>
                  </a:cubicBezTo>
                  <a:cubicBezTo>
                    <a:pt x="34290" y="1261110"/>
                    <a:pt x="41910" y="1304290"/>
                    <a:pt x="58420" y="1346200"/>
                  </a:cubicBezTo>
                  <a:cubicBezTo>
                    <a:pt x="66040" y="1366520"/>
                    <a:pt x="74930" y="1385570"/>
                    <a:pt x="83820" y="1405890"/>
                  </a:cubicBezTo>
                  <a:cubicBezTo>
                    <a:pt x="105410" y="1455420"/>
                    <a:pt x="128270" y="1501140"/>
                    <a:pt x="156210" y="1546860"/>
                  </a:cubicBezTo>
                  <a:cubicBezTo>
                    <a:pt x="165100" y="1562100"/>
                    <a:pt x="175260" y="1577340"/>
                    <a:pt x="185420" y="1592580"/>
                  </a:cubicBezTo>
                  <a:cubicBezTo>
                    <a:pt x="196850" y="1610360"/>
                    <a:pt x="209550" y="1626870"/>
                    <a:pt x="222250" y="1644650"/>
                  </a:cubicBezTo>
                  <a:cubicBezTo>
                    <a:pt x="248920" y="1682750"/>
                    <a:pt x="279400" y="1719580"/>
                    <a:pt x="311150" y="1753870"/>
                  </a:cubicBezTo>
                  <a:cubicBezTo>
                    <a:pt x="322580" y="1766570"/>
                    <a:pt x="334010" y="1778000"/>
                    <a:pt x="345440" y="1789430"/>
                  </a:cubicBezTo>
                  <a:cubicBezTo>
                    <a:pt x="372110" y="1813560"/>
                    <a:pt x="400050" y="1833880"/>
                    <a:pt x="427990" y="1855470"/>
                  </a:cubicBezTo>
                  <a:cubicBezTo>
                    <a:pt x="483870" y="1897380"/>
                    <a:pt x="544830" y="1930400"/>
                    <a:pt x="604520" y="1967230"/>
                  </a:cubicBezTo>
                  <a:cubicBezTo>
                    <a:pt x="665480" y="2005330"/>
                    <a:pt x="727710" y="2038350"/>
                    <a:pt x="792480" y="2067560"/>
                  </a:cubicBezTo>
                  <a:cubicBezTo>
                    <a:pt x="871220" y="2101850"/>
                    <a:pt x="948690" y="2134870"/>
                    <a:pt x="1032510" y="2148840"/>
                  </a:cubicBezTo>
                  <a:cubicBezTo>
                    <a:pt x="1078230" y="2156460"/>
                    <a:pt x="1122680" y="2162810"/>
                    <a:pt x="1168400" y="2161540"/>
                  </a:cubicBezTo>
                  <a:cubicBezTo>
                    <a:pt x="1215390" y="2159000"/>
                    <a:pt x="1262380" y="2153920"/>
                    <a:pt x="1308100" y="2147570"/>
                  </a:cubicBezTo>
                  <a:cubicBezTo>
                    <a:pt x="1374140" y="2138680"/>
                    <a:pt x="1442720" y="2128520"/>
                    <a:pt x="1503680" y="2103120"/>
                  </a:cubicBezTo>
                  <a:cubicBezTo>
                    <a:pt x="1588770" y="2068830"/>
                    <a:pt x="1672590" y="2026920"/>
                    <a:pt x="1747520" y="1974850"/>
                  </a:cubicBezTo>
                  <a:cubicBezTo>
                    <a:pt x="1778000" y="1960880"/>
                    <a:pt x="1807210" y="1946910"/>
                    <a:pt x="1836420" y="1929130"/>
                  </a:cubicBezTo>
                  <a:cubicBezTo>
                    <a:pt x="1844040" y="1925320"/>
                    <a:pt x="1850390" y="1920240"/>
                    <a:pt x="1858010" y="1916430"/>
                  </a:cubicBezTo>
                  <a:cubicBezTo>
                    <a:pt x="1888490" y="1898650"/>
                    <a:pt x="1915160" y="1875790"/>
                    <a:pt x="1943100" y="1852930"/>
                  </a:cubicBezTo>
                  <a:cubicBezTo>
                    <a:pt x="1967230" y="1832609"/>
                    <a:pt x="1987550" y="1809750"/>
                    <a:pt x="2007870" y="1785620"/>
                  </a:cubicBezTo>
                  <a:cubicBezTo>
                    <a:pt x="2030730" y="1760220"/>
                    <a:pt x="2051050" y="1733549"/>
                    <a:pt x="2070100" y="1704340"/>
                  </a:cubicBezTo>
                  <a:cubicBezTo>
                    <a:pt x="2101850" y="1657350"/>
                    <a:pt x="2133600" y="1610360"/>
                    <a:pt x="2162810" y="1562100"/>
                  </a:cubicBezTo>
                  <a:cubicBezTo>
                    <a:pt x="2178050" y="1537970"/>
                    <a:pt x="2190750" y="1511300"/>
                    <a:pt x="2200910" y="1483360"/>
                  </a:cubicBezTo>
                  <a:cubicBezTo>
                    <a:pt x="2222500" y="1427480"/>
                    <a:pt x="2242820" y="1370330"/>
                    <a:pt x="2250440" y="1309370"/>
                  </a:cubicBezTo>
                  <a:cubicBezTo>
                    <a:pt x="2255520" y="1273810"/>
                    <a:pt x="2259330" y="1239520"/>
                    <a:pt x="2261870" y="1203960"/>
                  </a:cubicBezTo>
                  <a:cubicBezTo>
                    <a:pt x="2269490" y="1116330"/>
                    <a:pt x="2272030" y="1028700"/>
                    <a:pt x="2273300" y="939800"/>
                  </a:cubicBezTo>
                  <a:lnTo>
                    <a:pt x="2273300" y="889000"/>
                  </a:lnTo>
                  <a:cubicBezTo>
                    <a:pt x="2272030" y="835660"/>
                    <a:pt x="2261870" y="781050"/>
                    <a:pt x="2245360" y="728980"/>
                  </a:cubicBezTo>
                  <a:cubicBezTo>
                    <a:pt x="2221230" y="654050"/>
                    <a:pt x="2183130" y="584200"/>
                    <a:pt x="2136140" y="520700"/>
                  </a:cubicBezTo>
                  <a:cubicBezTo>
                    <a:pt x="2082800" y="448310"/>
                    <a:pt x="2025650" y="378460"/>
                    <a:pt x="1955800" y="325120"/>
                  </a:cubicBezTo>
                  <a:cubicBezTo>
                    <a:pt x="1915160" y="293370"/>
                    <a:pt x="1875790" y="264160"/>
                    <a:pt x="1832610" y="240030"/>
                  </a:cubicBezTo>
                  <a:cubicBezTo>
                    <a:pt x="1803400" y="223520"/>
                    <a:pt x="1772920" y="207010"/>
                    <a:pt x="1742440" y="191770"/>
                  </a:cubicBezTo>
                  <a:cubicBezTo>
                    <a:pt x="1661160" y="151130"/>
                    <a:pt x="1579880" y="113030"/>
                    <a:pt x="1497330" y="77470"/>
                  </a:cubicBezTo>
                  <a:cubicBezTo>
                    <a:pt x="1418590" y="43180"/>
                    <a:pt x="1336040" y="26670"/>
                    <a:pt x="1253490" y="15240"/>
                  </a:cubicBezTo>
                  <a:cubicBezTo>
                    <a:pt x="1179830" y="5080"/>
                    <a:pt x="1108710" y="0"/>
                    <a:pt x="1037590" y="3810"/>
                  </a:cubicBezTo>
                  <a:cubicBezTo>
                    <a:pt x="952500" y="7620"/>
                    <a:pt x="869950" y="21590"/>
                    <a:pt x="789940" y="41910"/>
                  </a:cubicBezTo>
                  <a:cubicBezTo>
                    <a:pt x="643890" y="76200"/>
                    <a:pt x="506730" y="134620"/>
                    <a:pt x="382270" y="213360"/>
                  </a:cubicBezTo>
                  <a:cubicBezTo>
                    <a:pt x="313690" y="256540"/>
                    <a:pt x="254000" y="313690"/>
                    <a:pt x="204470" y="378460"/>
                  </a:cubicBezTo>
                  <a:cubicBezTo>
                    <a:pt x="156210" y="440690"/>
                    <a:pt x="114300" y="510540"/>
                    <a:pt x="83820" y="58547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/>
            <a:lstStyle/>
            <a:p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144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362B7A6-3C5F-702A-05D4-04EB094F6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79919"/>
              </p:ext>
            </p:extLst>
          </p:nvPr>
        </p:nvGraphicFramePr>
        <p:xfrm>
          <a:off x="145774" y="345168"/>
          <a:ext cx="11586701" cy="6608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843">
                  <a:extLst>
                    <a:ext uri="{9D8B030D-6E8A-4147-A177-3AD203B41FA5}">
                      <a16:colId xmlns:a16="http://schemas.microsoft.com/office/drawing/2014/main" val="3443579344"/>
                    </a:ext>
                  </a:extLst>
                </a:gridCol>
                <a:gridCol w="6835624">
                  <a:extLst>
                    <a:ext uri="{9D8B030D-6E8A-4147-A177-3AD203B41FA5}">
                      <a16:colId xmlns:a16="http://schemas.microsoft.com/office/drawing/2014/main" val="1550286409"/>
                    </a:ext>
                  </a:extLst>
                </a:gridCol>
                <a:gridCol w="3862234">
                  <a:extLst>
                    <a:ext uri="{9D8B030D-6E8A-4147-A177-3AD203B41FA5}">
                      <a16:colId xmlns:a16="http://schemas.microsoft.com/office/drawing/2014/main" val="895300962"/>
                    </a:ext>
                  </a:extLst>
                </a:gridCol>
              </a:tblGrid>
              <a:tr h="7017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2. Подготовка участников Проекта</a:t>
                      </a:r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372339"/>
                  </a:ext>
                </a:extLst>
              </a:tr>
              <a:tr h="3952517">
                <a:tc>
                  <a:txBody>
                    <a:bodyPr/>
                    <a:lstStyle/>
                    <a:p>
                      <a:r>
                        <a:rPr lang="ru-RU" dirty="0"/>
                        <a:t>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положительном результате рассмотрения заявления от кандидата в участники Проекта и соответствии предоставленных документов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ООиП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выдает заключение о возможности кандидата быть опекуном.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получения кандидатом заключения о возможности быть опекуном, он становится участником Проекта «Дома лучше».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Специалист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ООиП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в участники Проекта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Заявление рассматривается в течение 15 дней.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Заключение о возможности быть опекуном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8119"/>
                  </a:ext>
                </a:extLst>
              </a:tr>
              <a:tr h="1466926">
                <a:tc>
                  <a:txBody>
                    <a:bodyPr/>
                    <a:lstStyle/>
                    <a:p>
                      <a:r>
                        <a:rPr lang="ru-RU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Данные о семье участника вносятся Координатором Проекта в ЕРРВС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Координатор Проекта (БФ «Солнечный город»)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Приложение 7. Образец ЕРРВС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0276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45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C49BB43-F6DF-3B71-9A5D-E135540AD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29854"/>
              </p:ext>
            </p:extLst>
          </p:nvPr>
        </p:nvGraphicFramePr>
        <p:xfrm>
          <a:off x="237996" y="345168"/>
          <a:ext cx="11711833" cy="6284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241">
                  <a:extLst>
                    <a:ext uri="{9D8B030D-6E8A-4147-A177-3AD203B41FA5}">
                      <a16:colId xmlns:a16="http://schemas.microsoft.com/office/drawing/2014/main" val="358285390"/>
                    </a:ext>
                  </a:extLst>
                </a:gridCol>
                <a:gridCol w="7053072">
                  <a:extLst>
                    <a:ext uri="{9D8B030D-6E8A-4147-A177-3AD203B41FA5}">
                      <a16:colId xmlns:a16="http://schemas.microsoft.com/office/drawing/2014/main" val="4006679392"/>
                    </a:ext>
                  </a:extLst>
                </a:gridCol>
                <a:gridCol w="3903520">
                  <a:extLst>
                    <a:ext uri="{9D8B030D-6E8A-4147-A177-3AD203B41FA5}">
                      <a16:colId xmlns:a16="http://schemas.microsoft.com/office/drawing/2014/main" val="2822467120"/>
                    </a:ext>
                  </a:extLst>
                </a:gridCol>
              </a:tblGrid>
              <a:tr h="86254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Поиск временной семьи для ребенка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135710"/>
                  </a:ext>
                </a:extLst>
              </a:tr>
              <a:tr h="4189487">
                <a:tc>
                  <a:txBody>
                    <a:bodyPr/>
                    <a:lstStyle/>
                    <a:p>
                      <a:r>
                        <a:rPr lang="ru-RU" sz="180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случае, когда в кровной семье ребенка законный представитель не может по уважительной причине исполнять родительские обязанности, Куратор Проекта на территории информирует его о Проекте «Дома лучше» и помогает составить Заявление на временное размещение ребенка в замещающую семью.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заявлению прилагается документ, подтверждающий наличие уважительной причины (справка о болезни, госпитализации, командировке и т.д.) в случае, когда семья не состоит на профилактическом учете.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Законный представитель ребенка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Заявление на временное размещение ребенка в замещающую семью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Документ, подтверждающий наличие уважительной причины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633691"/>
                  </a:ext>
                </a:extLst>
              </a:tr>
              <a:tr h="1232202">
                <a:tc>
                  <a:txBody>
                    <a:bodyPr/>
                    <a:lstStyle/>
                    <a:p>
                      <a:r>
                        <a:rPr lang="ru-RU" sz="1800" dirty="0"/>
                        <a:t>3.2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размещения ребенка в СРЦН специалисты должны уведомить об этом Куратора Проекта на территории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СРЦН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74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85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86D262F-7DAF-3DD9-7DE3-AE16C68C1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20517"/>
              </p:ext>
            </p:extLst>
          </p:nvPr>
        </p:nvGraphicFramePr>
        <p:xfrm>
          <a:off x="362308" y="228601"/>
          <a:ext cx="11574996" cy="6472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431">
                  <a:extLst>
                    <a:ext uri="{9D8B030D-6E8A-4147-A177-3AD203B41FA5}">
                      <a16:colId xmlns:a16="http://schemas.microsoft.com/office/drawing/2014/main" val="3449714022"/>
                    </a:ext>
                  </a:extLst>
                </a:gridCol>
                <a:gridCol w="5785621">
                  <a:extLst>
                    <a:ext uri="{9D8B030D-6E8A-4147-A177-3AD203B41FA5}">
                      <a16:colId xmlns:a16="http://schemas.microsoft.com/office/drawing/2014/main" val="1882199412"/>
                    </a:ext>
                  </a:extLst>
                </a:gridCol>
                <a:gridCol w="4954944">
                  <a:extLst>
                    <a:ext uri="{9D8B030D-6E8A-4147-A177-3AD203B41FA5}">
                      <a16:colId xmlns:a16="http://schemas.microsoft.com/office/drawing/2014/main" val="3921406159"/>
                    </a:ext>
                  </a:extLst>
                </a:gridCol>
              </a:tblGrid>
              <a:tr h="84295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Поиск временной семьи для ребенка</a:t>
                      </a:r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718734"/>
                  </a:ext>
                </a:extLst>
              </a:tr>
              <a:tr h="2420522">
                <a:tc>
                  <a:txBody>
                    <a:bodyPr/>
                    <a:lstStyle/>
                    <a:p>
                      <a:r>
                        <a:rPr lang="ru-RU" sz="1800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случае, когда в отношении семьи определен средний / высокий уровень риска семейного неблагополучия, и она состоит на сопровождении, целесообразность временного размещения ребенка в замещающей семье обсуждается на ближайшем заседании ТК.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Куратор семьи информирует членов ТК о причинах возможного разлучения ребенка с родителем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семьи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Члены ТК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57735"/>
                  </a:ext>
                </a:extLst>
              </a:tr>
              <a:tr h="3137322">
                <a:tc>
                  <a:txBody>
                    <a:bodyPr/>
                    <a:lstStyle/>
                    <a:p>
                      <a:r>
                        <a:rPr lang="ru-RU" sz="1800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целью успешной адаптации ребенка во временной замещающей семье составляется чек-лист с основной информацией о ребёнке, его потребностях, индивидуальных особенностях здоровья, развития, поведения и т.д.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 совместно с семьей / ребенком (в случае, если семья не состоит на учете и не сопровождается)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семьи совместно с семьей / ребенком (в случае, если семья состоит на учете и сопровождается)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Приложение 8. Чек – лист с основной информацией о ребенке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491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60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946C0EE-2FAA-2120-DBFA-64BBA3143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48848"/>
              </p:ext>
            </p:extLst>
          </p:nvPr>
        </p:nvGraphicFramePr>
        <p:xfrm>
          <a:off x="237995" y="279786"/>
          <a:ext cx="11808231" cy="6349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567">
                  <a:extLst>
                    <a:ext uri="{9D8B030D-6E8A-4147-A177-3AD203B41FA5}">
                      <a16:colId xmlns:a16="http://schemas.microsoft.com/office/drawing/2014/main" val="874400520"/>
                    </a:ext>
                  </a:extLst>
                </a:gridCol>
                <a:gridCol w="7358587">
                  <a:extLst>
                    <a:ext uri="{9D8B030D-6E8A-4147-A177-3AD203B41FA5}">
                      <a16:colId xmlns:a16="http://schemas.microsoft.com/office/drawing/2014/main" val="3665745728"/>
                    </a:ext>
                  </a:extLst>
                </a:gridCol>
                <a:gridCol w="3936077">
                  <a:extLst>
                    <a:ext uri="{9D8B030D-6E8A-4147-A177-3AD203B41FA5}">
                      <a16:colId xmlns:a16="http://schemas.microsoft.com/office/drawing/2014/main" val="4160996599"/>
                    </a:ext>
                  </a:extLst>
                </a:gridCol>
              </a:tblGrid>
              <a:tr h="73341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Поиск временной семьи для ребенка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903340"/>
                  </a:ext>
                </a:extLst>
              </a:tr>
              <a:tr h="2808098">
                <a:tc>
                  <a:txBody>
                    <a:bodyPr/>
                    <a:lstStyle/>
                    <a:p>
                      <a:r>
                        <a:rPr lang="ru-RU" sz="1800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 подает заявку на временное размещение ребенка в замещающей семье Координатору Проекта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 Координатор Проекта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Ходатайство на временное размещение ребенка в замещающей семье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880936"/>
                  </a:ext>
                </a:extLst>
              </a:tr>
              <a:tr h="2808098">
                <a:tc>
                  <a:txBody>
                    <a:bodyPr/>
                    <a:lstStyle/>
                    <a:p>
                      <a:r>
                        <a:rPr lang="ru-RU" sz="1800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Подбор для ребенка временной замещающей семьи, из числа семей, включённых в ЕРРВС, проводится на основании профиля семьи и данных о ребёнке (чек-лист) Координатором Проекта либо Куратором Проекта на территории по согласованию с Координатором Проекта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Координатор проекта (БФ «Солнечный город»)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546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6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496A819-672E-4C42-D07C-2EB5BD9AA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723169"/>
              </p:ext>
            </p:extLst>
          </p:nvPr>
        </p:nvGraphicFramePr>
        <p:xfrm>
          <a:off x="362308" y="345168"/>
          <a:ext cx="11370168" cy="6284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248">
                  <a:extLst>
                    <a:ext uri="{9D8B030D-6E8A-4147-A177-3AD203B41FA5}">
                      <a16:colId xmlns:a16="http://schemas.microsoft.com/office/drawing/2014/main" val="4279371188"/>
                    </a:ext>
                  </a:extLst>
                </a:gridCol>
                <a:gridCol w="6952864">
                  <a:extLst>
                    <a:ext uri="{9D8B030D-6E8A-4147-A177-3AD203B41FA5}">
                      <a16:colId xmlns:a16="http://schemas.microsoft.com/office/drawing/2014/main" val="1333121728"/>
                    </a:ext>
                  </a:extLst>
                </a:gridCol>
                <a:gridCol w="3790056">
                  <a:extLst>
                    <a:ext uri="{9D8B030D-6E8A-4147-A177-3AD203B41FA5}">
                      <a16:colId xmlns:a16="http://schemas.microsoft.com/office/drawing/2014/main" val="3639730082"/>
                    </a:ext>
                  </a:extLst>
                </a:gridCol>
              </a:tblGrid>
              <a:tr h="81462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Поиск временной семьи для ребенка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454278"/>
                  </a:ext>
                </a:extLst>
              </a:tr>
              <a:tr h="3258491">
                <a:tc>
                  <a:txBody>
                    <a:bodyPr/>
                    <a:lstStyle/>
                    <a:p>
                      <a:r>
                        <a:rPr lang="ru-RU" sz="1800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целью минимизации рисков размещения конкретного ребёнка в случае, если подобранная замещающая семья является действующей и заключила ранее договор с какой-либо ССЗС региона, возможно проведение дополнительного совещания заинтересованных сторон: Координатора Проекта, Куратора Проекта на территории, специалистов ССЗС.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Координатор проекта (БФ «Солнечный город»)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Специалисты ССЗС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территории проживания временной замещающей семьи (очно) или онлайн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286140"/>
                  </a:ext>
                </a:extLst>
              </a:tr>
              <a:tr h="2211119">
                <a:tc>
                  <a:txBody>
                    <a:bodyPr/>
                    <a:lstStyle/>
                    <a:p>
                      <a:r>
                        <a:rPr lang="ru-RU" sz="1800" dirty="0"/>
                        <a:t>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Если замещающая семья приняла ребенка менее полугода назад, то она временно не может быть участником Проекта до завершения процесса адаптации.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Если ребенок проживает в замещающей семье от полугода до года, вопрос об участии семьи в Проекте решается коллегиально.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Координатор Проекта (БФ «Солнечный город»)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ССЗС (в случае сопровождения семьи)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74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398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C87FF8F-1B49-43D4-CCBB-03F59946B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9957"/>
              </p:ext>
            </p:extLst>
          </p:nvPr>
        </p:nvGraphicFramePr>
        <p:xfrm>
          <a:off x="145774" y="87682"/>
          <a:ext cx="11921842" cy="6538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116">
                  <a:extLst>
                    <a:ext uri="{9D8B030D-6E8A-4147-A177-3AD203B41FA5}">
                      <a16:colId xmlns:a16="http://schemas.microsoft.com/office/drawing/2014/main" val="2971199873"/>
                    </a:ext>
                  </a:extLst>
                </a:gridCol>
                <a:gridCol w="8785358">
                  <a:extLst>
                    <a:ext uri="{9D8B030D-6E8A-4147-A177-3AD203B41FA5}">
                      <a16:colId xmlns:a16="http://schemas.microsoft.com/office/drawing/2014/main" val="3766247141"/>
                    </a:ext>
                  </a:extLst>
                </a:gridCol>
                <a:gridCol w="2480368">
                  <a:extLst>
                    <a:ext uri="{9D8B030D-6E8A-4147-A177-3AD203B41FA5}">
                      <a16:colId xmlns:a16="http://schemas.microsoft.com/office/drawing/2014/main" val="604025261"/>
                    </a:ext>
                  </a:extLst>
                </a:gridCol>
              </a:tblGrid>
              <a:tr h="43841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Временное размещение ребёнка/детей в замещающей семье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628739"/>
                  </a:ext>
                </a:extLst>
              </a:tr>
              <a:tr h="1474481">
                <a:tc>
                  <a:txBody>
                    <a:bodyPr/>
                    <a:lstStyle/>
                    <a:p>
                      <a:r>
                        <a:rPr lang="ru-RU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Законный представитель дает согласие на размещение ребенка во временной замещающей семье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Законный представитель</a:t>
                      </a:r>
                    </a:p>
                    <a:p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ООиП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Согласие на размещение ребенка во временной замещающей семье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937492"/>
                  </a:ext>
                </a:extLst>
              </a:tr>
              <a:tr h="4558615">
                <a:tc>
                  <a:txBody>
                    <a:bodyPr/>
                    <a:lstStyle/>
                    <a:p>
                      <a:r>
                        <a:rPr lang="ru-RU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получение устного согласия обеих сторон (кровной семьи / ребенка и замещающей семьи) на размещение ребенка во временную замещающую семью проводится их знакомство.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обязательно за исключением случаев экстренного размещения. Замещающий родитель перед процедурой знакомства получает в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ООиП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разрешение на знакомство с ребенком.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Организация процедуры знакомства отличается в зависимости от ситуации:</a:t>
                      </a: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Если семья не состоит на учете и сопровождении, процедуру знакомства организует и проводит Куратор Проекта на территории.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Если ребенок уже находится в учреждении, Куратор Проекта на территории координирует и организует процедуру знакомства совместно со специалистами данного учреждения.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Если семья состоит на учете и сопровождении, процедуру знакомства организует и проводит Куратор семьи совместно с Куратором Проекта на территории.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Если законный представитель не может присутствовать на процедуре знакомства, то Куратор Проекта на территории организует встречу онлайн.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получение устного согласия обеих сторон (кровной семьи / ребенка и замещающей семьи) на размещение ребенка во временную замещающую семью проводится их знакомство.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Знакомство обязательно за исключением случаев экстренного размещения. Замещающий родитель перед процедурой знакомства получает в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ООиП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разрешение на знакомство с ребенком.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317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324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3BF3C26-7F21-E73E-6B5B-237D0DFC4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30133"/>
              </p:ext>
            </p:extLst>
          </p:nvPr>
        </p:nvGraphicFramePr>
        <p:xfrm>
          <a:off x="362308" y="345169"/>
          <a:ext cx="11370168" cy="6284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722">
                  <a:extLst>
                    <a:ext uri="{9D8B030D-6E8A-4147-A177-3AD203B41FA5}">
                      <a16:colId xmlns:a16="http://schemas.microsoft.com/office/drawing/2014/main" val="1650939853"/>
                    </a:ext>
                  </a:extLst>
                </a:gridCol>
                <a:gridCol w="6158611">
                  <a:extLst>
                    <a:ext uri="{9D8B030D-6E8A-4147-A177-3AD203B41FA5}">
                      <a16:colId xmlns:a16="http://schemas.microsoft.com/office/drawing/2014/main" val="2348938019"/>
                    </a:ext>
                  </a:extLst>
                </a:gridCol>
                <a:gridCol w="4596835">
                  <a:extLst>
                    <a:ext uri="{9D8B030D-6E8A-4147-A177-3AD203B41FA5}">
                      <a16:colId xmlns:a16="http://schemas.microsoft.com/office/drawing/2014/main" val="3697539705"/>
                    </a:ext>
                  </a:extLst>
                </a:gridCol>
              </a:tblGrid>
              <a:tr h="65255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Временное размещение ребёнка/детей в замещающей семье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726632"/>
                  </a:ext>
                </a:extLst>
              </a:tr>
              <a:tr h="2574478">
                <a:tc>
                  <a:txBody>
                    <a:bodyPr/>
                    <a:lstStyle/>
                    <a:p>
                      <a:r>
                        <a:rPr lang="ru-RU" sz="1800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 процедуры знакомства Куратор Проекта на территории сообщает Координатору Проекта о результатах встречи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Координатор Проекта (БФ «Солнечный город»)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534520"/>
                  </a:ext>
                </a:extLst>
              </a:tr>
              <a:tr h="3057194">
                <a:tc>
                  <a:txBody>
                    <a:bodyPr/>
                    <a:lstStyle/>
                    <a:p>
                      <a:r>
                        <a:rPr lang="ru-RU" sz="1800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случае достижения согласия от обеих сторон (устного), законный представитель подает заявление 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ООиП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 назначении опекуном ребенка конкретного лица; замещающий родитель подписывает согласие на временную опеку над конкретным ребенком.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Законный представитель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Заявление о назначении опекуном ребенка конкретного лица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Согласие на временную опеку над ребенком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597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34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05DB67F-3F45-0297-030D-E3ED26EE1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29762"/>
              </p:ext>
            </p:extLst>
          </p:nvPr>
        </p:nvGraphicFramePr>
        <p:xfrm>
          <a:off x="145775" y="228600"/>
          <a:ext cx="11683918" cy="6421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283">
                  <a:extLst>
                    <a:ext uri="{9D8B030D-6E8A-4147-A177-3AD203B41FA5}">
                      <a16:colId xmlns:a16="http://schemas.microsoft.com/office/drawing/2014/main" val="2985992791"/>
                    </a:ext>
                  </a:extLst>
                </a:gridCol>
                <a:gridCol w="6946996">
                  <a:extLst>
                    <a:ext uri="{9D8B030D-6E8A-4147-A177-3AD203B41FA5}">
                      <a16:colId xmlns:a16="http://schemas.microsoft.com/office/drawing/2014/main" val="1723635211"/>
                    </a:ext>
                  </a:extLst>
                </a:gridCol>
                <a:gridCol w="3894639">
                  <a:extLst>
                    <a:ext uri="{9D8B030D-6E8A-4147-A177-3AD203B41FA5}">
                      <a16:colId xmlns:a16="http://schemas.microsoft.com/office/drawing/2014/main" val="2967102037"/>
                    </a:ext>
                  </a:extLst>
                </a:gridCol>
              </a:tblGrid>
              <a:tr h="61956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Временное размещение ребёнка/детей в замещающей семье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927828"/>
                  </a:ext>
                </a:extLst>
              </a:tr>
              <a:tr h="1709784">
                <a:tc>
                  <a:txBody>
                    <a:bodyPr/>
                    <a:lstStyle/>
                    <a:p>
                      <a:r>
                        <a:rPr lang="ru-RU" sz="1800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ООиП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издает Распорядительный акт о назначении конкретного опекуна для ребенка с указанием срока размещения в соответствии с нормативно-правовыми актами.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ООиП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Распорядительный акт о назначении конкретного опекуна для ребенка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85764"/>
                  </a:ext>
                </a:extLst>
              </a:tr>
              <a:tr h="4071447">
                <a:tc>
                  <a:txBody>
                    <a:bodyPr/>
                    <a:lstStyle/>
                    <a:p>
                      <a:r>
                        <a:rPr lang="ru-RU" sz="1800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Передача ребёнка в замещающую семью организуется Куратором Проекта на территории (другими специалистами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ООиП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происходит по заранее согласованному всеми сторонами плану.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встрече присутствуют: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Законный представитель (по возможности),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Куратор семьи.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 (другие специалисты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ООиП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Законный представитель (по возможности)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Ребенок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Замещающая семья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семьи (по возможности)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Приложение 10. Рекомендации по процедуре передачи ребенка во временную замещающую семью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621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64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D1527FE-AB9A-5707-3A8A-01A627D57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21501"/>
              </p:ext>
            </p:extLst>
          </p:nvPr>
        </p:nvGraphicFramePr>
        <p:xfrm>
          <a:off x="250522" y="345168"/>
          <a:ext cx="11481954" cy="6174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144">
                  <a:extLst>
                    <a:ext uri="{9D8B030D-6E8A-4147-A177-3AD203B41FA5}">
                      <a16:colId xmlns:a16="http://schemas.microsoft.com/office/drawing/2014/main" val="44690909"/>
                    </a:ext>
                  </a:extLst>
                </a:gridCol>
                <a:gridCol w="7103492">
                  <a:extLst>
                    <a:ext uri="{9D8B030D-6E8A-4147-A177-3AD203B41FA5}">
                      <a16:colId xmlns:a16="http://schemas.microsoft.com/office/drawing/2014/main" val="312686794"/>
                    </a:ext>
                  </a:extLst>
                </a:gridCol>
                <a:gridCol w="3827318">
                  <a:extLst>
                    <a:ext uri="{9D8B030D-6E8A-4147-A177-3AD203B41FA5}">
                      <a16:colId xmlns:a16="http://schemas.microsoft.com/office/drawing/2014/main" val="218334119"/>
                    </a:ext>
                  </a:extLst>
                </a:gridCol>
              </a:tblGrid>
              <a:tr h="39563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Временное размещение ребёнка/детей в замещающей семье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482437"/>
                  </a:ext>
                </a:extLst>
              </a:tr>
              <a:tr h="1853541">
                <a:tc>
                  <a:txBody>
                    <a:bodyPr/>
                    <a:lstStyle/>
                    <a:p>
                      <a:r>
                        <a:rPr lang="ru-RU" sz="1800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передаче ребенка в замещающую семью подписывается Акт передачи несовершеннолетнего, в котором перечисляются документы, личные вещи, передаваемые с ребёнком, описывается его актуальное физическое и психоэмоциональное состояние.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Координатор Проекта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Замещающий родитель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Приложение 11. Акт передачи несовершеннолетнего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775591"/>
                  </a:ext>
                </a:extLst>
              </a:tr>
              <a:tr h="3725510">
                <a:tc>
                  <a:txBody>
                    <a:bodyPr/>
                    <a:lstStyle/>
                    <a:p>
                      <a:r>
                        <a:rPr lang="ru-RU" sz="1800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Координатором Проекта и замещающим родителем подписываются документы о финансовой поддержке временной замещающей семьи (см. п. 9)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заключения договора необходимо предоставить следующие документы: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Паспорт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СНИЛС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Банковские реквизиты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Электронная почта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Согласие на ОПД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Координатор Проекта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Замещающий родитель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473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43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2B8D4FD-B328-BE5E-290A-9C4F5A171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841570"/>
              </p:ext>
            </p:extLst>
          </p:nvPr>
        </p:nvGraphicFramePr>
        <p:xfrm>
          <a:off x="513568" y="414805"/>
          <a:ext cx="11104782" cy="240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40">
                  <a:extLst>
                    <a:ext uri="{9D8B030D-6E8A-4147-A177-3AD203B41FA5}">
                      <a16:colId xmlns:a16="http://schemas.microsoft.com/office/drawing/2014/main" val="1080228382"/>
                    </a:ext>
                  </a:extLst>
                </a:gridCol>
                <a:gridCol w="6902148">
                  <a:extLst>
                    <a:ext uri="{9D8B030D-6E8A-4147-A177-3AD203B41FA5}">
                      <a16:colId xmlns:a16="http://schemas.microsoft.com/office/drawing/2014/main" val="689970071"/>
                    </a:ext>
                  </a:extLst>
                </a:gridCol>
                <a:gridCol w="3701594">
                  <a:extLst>
                    <a:ext uri="{9D8B030D-6E8A-4147-A177-3AD203B41FA5}">
                      <a16:colId xmlns:a16="http://schemas.microsoft.com/office/drawing/2014/main" val="2527179529"/>
                    </a:ext>
                  </a:extLst>
                </a:gridCol>
              </a:tblGrid>
              <a:tr h="7328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Временное размещение ребёнка/детей в замещающей семье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979256"/>
                  </a:ext>
                </a:extLst>
              </a:tr>
              <a:tr h="1675117">
                <a:tc>
                  <a:txBody>
                    <a:bodyPr/>
                    <a:lstStyle/>
                    <a:p>
                      <a:r>
                        <a:rPr lang="ru-RU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Временной замещающей семье вместе с ребенком передается обязательный пакет документов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Приложение 12. Перечень документов, передаваемых временной замещающей семье с ребенком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79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55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B3BEA-5422-3EAB-988C-056B6D0AB5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2308" y="564387"/>
            <a:ext cx="11008955" cy="4550538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 проекта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обеспечение права ребёнка на жизнь и воспитание в семье в качестве альтернативы размещению в учреждениях социального обслуживания. Создание на территории каждого муниципалитета и района Новосибирска и Новосибирской области к окончанию 2025 года банка данных о минимум пяти замещающих семей, готовых временно принять детей. </a:t>
            </a:r>
            <a:r>
              <a:rPr lang="ru-RU" sz="2800" dirty="0">
                <a:effectLst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2188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2603421-5AD3-B952-D962-57C38DDBD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0377"/>
              </p:ext>
            </p:extLst>
          </p:nvPr>
        </p:nvGraphicFramePr>
        <p:xfrm>
          <a:off x="0" y="87683"/>
          <a:ext cx="12046226" cy="679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458">
                  <a:extLst>
                    <a:ext uri="{9D8B030D-6E8A-4147-A177-3AD203B41FA5}">
                      <a16:colId xmlns:a16="http://schemas.microsoft.com/office/drawing/2014/main" val="2144637421"/>
                    </a:ext>
                  </a:extLst>
                </a:gridCol>
                <a:gridCol w="6944083">
                  <a:extLst>
                    <a:ext uri="{9D8B030D-6E8A-4147-A177-3AD203B41FA5}">
                      <a16:colId xmlns:a16="http://schemas.microsoft.com/office/drawing/2014/main" val="2625729907"/>
                    </a:ext>
                  </a:extLst>
                </a:gridCol>
                <a:gridCol w="4400685">
                  <a:extLst>
                    <a:ext uri="{9D8B030D-6E8A-4147-A177-3AD203B41FA5}">
                      <a16:colId xmlns:a16="http://schemas.microsoft.com/office/drawing/2014/main" val="2270990099"/>
                    </a:ext>
                  </a:extLst>
                </a:gridCol>
              </a:tblGrid>
              <a:tr h="37350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Сопровождение случая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808972"/>
                  </a:ext>
                </a:extLst>
              </a:tr>
              <a:tr h="6422223">
                <a:tc>
                  <a:txBody>
                    <a:bodyPr/>
                    <a:lstStyle/>
                    <a:p>
                      <a:r>
                        <a:rPr lang="ru-RU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Временная замещающая семья, принявшая ребенка, сопровождается ССЗС, работающей на территории муниципалитета / района.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Если ССЗС на территории нет, сопровождение семьи организуется социальным работником и психологом образовательного учреждения, которое посещает ребенок.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Если ребенок не посещает образовательное учреждение, Куратор Проекта на территории обращается к ТК с просьбой о помощи в организации сопровождения семьи.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временной замещающей семьей заключается Договор о сопровождении.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Специалистами, осуществляющими сопровождение временной замещающей семьи, составляется Индивидуальная программа сопровождения, которая обязательно согласуется с семьей.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Супервизии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сопровождению временной замещающей семьи специалисты территории получают от специалистов Проекта (БФ «Солнечный Город»)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ССЗС, работающие на территории муниципалитета / района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Социальный работник, психолог образовательного учреждения, которое посещает ребенок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Приложение 13. Договор о сопровождении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Приложение 14. Индивидуальная программа сопровождения семьи (примерная форма)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Внимание! Временная замещающая семья должна быть ознакомлена с картой ресурсов территории для возможности самостоятельного обращения за помощью к специалистам в случае необходимости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Приложение 15. Куда обратиться за помощью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оординатор Проекта БФ «Солнечный город»)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1483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870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8A8086C-25AB-C8B4-A67B-31EF705F5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885079"/>
              </p:ext>
            </p:extLst>
          </p:nvPr>
        </p:nvGraphicFramePr>
        <p:xfrm>
          <a:off x="145774" y="279787"/>
          <a:ext cx="11921842" cy="6298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454">
                  <a:extLst>
                    <a:ext uri="{9D8B030D-6E8A-4147-A177-3AD203B41FA5}">
                      <a16:colId xmlns:a16="http://schemas.microsoft.com/office/drawing/2014/main" val="2779017977"/>
                    </a:ext>
                  </a:extLst>
                </a:gridCol>
                <a:gridCol w="7235441">
                  <a:extLst>
                    <a:ext uri="{9D8B030D-6E8A-4147-A177-3AD203B41FA5}">
                      <a16:colId xmlns:a16="http://schemas.microsoft.com/office/drawing/2014/main" val="3841703"/>
                    </a:ext>
                  </a:extLst>
                </a:gridCol>
                <a:gridCol w="3973947">
                  <a:extLst>
                    <a:ext uri="{9D8B030D-6E8A-4147-A177-3AD203B41FA5}">
                      <a16:colId xmlns:a16="http://schemas.microsoft.com/office/drawing/2014/main" val="3335487676"/>
                    </a:ext>
                  </a:extLst>
                </a:gridCol>
              </a:tblGrid>
              <a:tr h="6257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Сопровождение случая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254153"/>
                  </a:ext>
                </a:extLst>
              </a:tr>
              <a:tr h="2964390">
                <a:tc>
                  <a:txBody>
                    <a:bodyPr/>
                    <a:lstStyle/>
                    <a:p>
                      <a:r>
                        <a:rPr lang="ru-RU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Кровная семья потенциального риска в сопровождении не нуждается.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Законному представителю оказывается содействие в поддержании связи с ребенком (в индивидуальную программу сопровождения временной замещающей семьи обязательно включаются мероприятия по поддержанию связи ребенка с кровной семьёй).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ССЗС территории (социальный работник, психолог)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поддержанию связи ребенка с кровной семьей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125052"/>
                  </a:ext>
                </a:extLst>
              </a:tr>
              <a:tr h="1571792">
                <a:tc>
                  <a:txBody>
                    <a:bodyPr/>
                    <a:lstStyle/>
                    <a:p>
                      <a:r>
                        <a:rPr lang="ru-RU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Кровные семьи из категории ТЖС и СОП сопровождаются в соответствии с индивидуальным планом реабилитации семьи (плановая часть ККСС)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семьи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Индивидуальный план реабилитации семьи (плановая часть ККСС)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683653"/>
                  </a:ext>
                </a:extLst>
              </a:tr>
              <a:tr h="1136506">
                <a:tc>
                  <a:txBody>
                    <a:bodyPr/>
                    <a:lstStyle/>
                    <a:p>
                      <a:r>
                        <a:rPr lang="ru-RU" dirty="0"/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Пролонгирование размещения ребенка во временной замещающей семье Куратор Проекта на территории обязательно согласовывает с Координатором Проекта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Координатор Проекта (БФ «Солнечный Город»)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409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144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DB53E34-AAB2-326D-0FB6-F85AF308E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041"/>
              </p:ext>
            </p:extLst>
          </p:nvPr>
        </p:nvGraphicFramePr>
        <p:xfrm>
          <a:off x="124384" y="100209"/>
          <a:ext cx="11943230" cy="6678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48">
                  <a:extLst>
                    <a:ext uri="{9D8B030D-6E8A-4147-A177-3AD203B41FA5}">
                      <a16:colId xmlns:a16="http://schemas.microsoft.com/office/drawing/2014/main" val="897859244"/>
                    </a:ext>
                  </a:extLst>
                </a:gridCol>
                <a:gridCol w="7397606">
                  <a:extLst>
                    <a:ext uri="{9D8B030D-6E8A-4147-A177-3AD203B41FA5}">
                      <a16:colId xmlns:a16="http://schemas.microsoft.com/office/drawing/2014/main" val="94844022"/>
                    </a:ext>
                  </a:extLst>
                </a:gridCol>
                <a:gridCol w="3981076">
                  <a:extLst>
                    <a:ext uri="{9D8B030D-6E8A-4147-A177-3AD203B41FA5}">
                      <a16:colId xmlns:a16="http://schemas.microsoft.com/office/drawing/2014/main" val="1817614684"/>
                    </a:ext>
                  </a:extLst>
                </a:gridCol>
              </a:tblGrid>
              <a:tr h="372929">
                <a:tc gridSpan="3">
                  <a:txBody>
                    <a:bodyPr/>
                    <a:lstStyle/>
                    <a:p>
                      <a:r>
                        <a:rPr lang="ru-RU" dirty="0"/>
                        <a:t>6. Мониторинг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942580"/>
                  </a:ext>
                </a:extLst>
              </a:tr>
              <a:tr h="2051111">
                <a:tc>
                  <a:txBody>
                    <a:bodyPr/>
                    <a:lstStyle/>
                    <a:p>
                      <a:r>
                        <a:rPr lang="ru-RU" dirty="0"/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Сбор и анализ информации по адаптации ребенка, изменениях его состояния, актуальных потребностях осуществляют специалисты, сопровождающие временную замещающую семью.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передается Куратору Проекта на территории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Специалисты, сопровождающие временную замещающую семью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Мониторинг проводится согласно индивидуальной программе сопровождения семьи.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376242"/>
                  </a:ext>
                </a:extLst>
              </a:tr>
              <a:tr h="1491717">
                <a:tc>
                  <a:txBody>
                    <a:bodyPr/>
                    <a:lstStyle/>
                    <a:p>
                      <a:r>
                        <a:rPr lang="ru-RU" dirty="0"/>
                        <a:t>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информации об организации работы с кровной семьёй (ТЖС, СОП) проводится на ТК (очередных / внеочередных)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семьи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ККСС (Результативная часть, Бланки фиксации работы Куратора и специалистов)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513657"/>
                  </a:ext>
                </a:extLst>
              </a:tr>
              <a:tr h="2762951">
                <a:tc>
                  <a:txBody>
                    <a:bodyPr/>
                    <a:lstStyle/>
                    <a:p>
                      <a:r>
                        <a:rPr lang="ru-RU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 ежемесячно ведет учет временных замещающих семей, отправляет данные по кандидатам во временные замещающие семьи, состоявшимся размещениям детей, сопровождению данных семей, до 5 числа каждого месяца за предыдущий период Координатору проекта.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Координатор Проекта (БФ «Солнечный Город»), Новосибирск, ул. Гоголя, д. 15, 7-й этаж, + 7 996 546 68 63, </a:t>
                      </a:r>
                      <a:r>
                        <a:rPr lang="ru-RU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dom@sgdeti.ru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https://dom.sgdeti.ru/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Приложение 16. Мониторинг движения участников в Проекте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097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588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D1F9D4D-BDED-BC0B-A597-1111C266C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980179"/>
              </p:ext>
            </p:extLst>
          </p:nvPr>
        </p:nvGraphicFramePr>
        <p:xfrm>
          <a:off x="459524" y="228600"/>
          <a:ext cx="11370168" cy="6284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082">
                  <a:extLst>
                    <a:ext uri="{9D8B030D-6E8A-4147-A177-3AD203B41FA5}">
                      <a16:colId xmlns:a16="http://schemas.microsoft.com/office/drawing/2014/main" val="3971568511"/>
                    </a:ext>
                  </a:extLst>
                </a:gridCol>
                <a:gridCol w="6915952">
                  <a:extLst>
                    <a:ext uri="{9D8B030D-6E8A-4147-A177-3AD203B41FA5}">
                      <a16:colId xmlns:a16="http://schemas.microsoft.com/office/drawing/2014/main" val="992942640"/>
                    </a:ext>
                  </a:extLst>
                </a:gridCol>
                <a:gridCol w="3732134">
                  <a:extLst>
                    <a:ext uri="{9D8B030D-6E8A-4147-A177-3AD203B41FA5}">
                      <a16:colId xmlns:a16="http://schemas.microsoft.com/office/drawing/2014/main" val="819765457"/>
                    </a:ext>
                  </a:extLst>
                </a:gridCol>
              </a:tblGrid>
              <a:tr h="594938">
                <a:tc gridSpan="3"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Перемещение в другую замещающую семью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0113"/>
                  </a:ext>
                </a:extLst>
              </a:tr>
              <a:tr h="4662416">
                <a:tc>
                  <a:txBody>
                    <a:bodyPr/>
                    <a:lstStyle/>
                    <a:p>
                      <a:r>
                        <a:rPr lang="ru-RU" dirty="0"/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Специалистам нужно быть готовым к тому, что могут возникнуть ситуации, требующие принятия решения о размещении ребенка в другой замещающей семье.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этом случае вопрос о перемещении ребенка в другую замещающую семью рассматривается на совместном совещании всех заинтересованных сторон.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Проводится анализ работы специалистов и проблемы замещающей семьи, не справившейся с адаптацией ребёнка.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Принимается коллегиальное решение о размещении ребёнка в другой замещающей семье.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Согласуются планы работы всех участников совещания.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Координатор Проекта (БФ «Солнечный город»)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кровной семьи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Специалисты ССЗС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973607"/>
                  </a:ext>
                </a:extLst>
              </a:tr>
              <a:tr h="1026879">
                <a:tc>
                  <a:txBody>
                    <a:bodyPr/>
                    <a:lstStyle/>
                    <a:p>
                      <a:r>
                        <a:rPr lang="ru-RU" dirty="0"/>
                        <a:t>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Дальнейшие действия специалистов ведутся с этапа подбора замещающей семьи (п.3)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578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383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F0EDE25-15C6-823C-A069-8719F33B6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885091"/>
              </p:ext>
            </p:extLst>
          </p:nvPr>
        </p:nvGraphicFramePr>
        <p:xfrm>
          <a:off x="362308" y="228600"/>
          <a:ext cx="11467384" cy="6237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296">
                  <a:extLst>
                    <a:ext uri="{9D8B030D-6E8A-4147-A177-3AD203B41FA5}">
                      <a16:colId xmlns:a16="http://schemas.microsoft.com/office/drawing/2014/main" val="3207927254"/>
                    </a:ext>
                  </a:extLst>
                </a:gridCol>
                <a:gridCol w="6959627">
                  <a:extLst>
                    <a:ext uri="{9D8B030D-6E8A-4147-A177-3AD203B41FA5}">
                      <a16:colId xmlns:a16="http://schemas.microsoft.com/office/drawing/2014/main" val="2139853591"/>
                    </a:ext>
                  </a:extLst>
                </a:gridCol>
                <a:gridCol w="3822461">
                  <a:extLst>
                    <a:ext uri="{9D8B030D-6E8A-4147-A177-3AD203B41FA5}">
                      <a16:colId xmlns:a16="http://schemas.microsoft.com/office/drawing/2014/main" val="3128013565"/>
                    </a:ext>
                  </a:extLst>
                </a:gridCol>
              </a:tblGrid>
              <a:tr h="3663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Закрытие случая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48742"/>
                  </a:ext>
                </a:extLst>
              </a:tr>
              <a:tr h="2258257">
                <a:tc>
                  <a:txBody>
                    <a:bodyPr/>
                    <a:lstStyle/>
                    <a:p>
                      <a:r>
                        <a:rPr lang="ru-RU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разрешения проблем семьи законным представителем категории «Семья потенциального риска» им составляется заявление в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ООиП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 возвращении ребенка в семью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Законный представитель ребенка (семья потенциального риска)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Заявление о возвращении ребенка в семью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477006"/>
                  </a:ext>
                </a:extLst>
              </a:tr>
              <a:tr h="3613211">
                <a:tc>
                  <a:txBody>
                    <a:bodyPr/>
                    <a:lstStyle/>
                    <a:p>
                      <a:r>
                        <a:rPr lang="ru-RU" dirty="0"/>
                        <a:t>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заявление о возвращении ребенка в семью составляется законным представителем категории «ТЖС и СОП», то к нему прилагаются документы, подтверждающие факт разрешения проблемы, ставшей причиной временного размещения ребенка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Законный представитель (ТЖС, СОП)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Заявление о возвращении ребенка в семью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Документы, подтверждающие факт разрешения проблемы, ставшей причиной временного размещения ребенка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97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3901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3C2BB60-8685-CA95-74F4-7E582F7FA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016392"/>
              </p:ext>
            </p:extLst>
          </p:nvPr>
        </p:nvGraphicFramePr>
        <p:xfrm>
          <a:off x="145774" y="228601"/>
          <a:ext cx="11900452" cy="6522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579">
                  <a:extLst>
                    <a:ext uri="{9D8B030D-6E8A-4147-A177-3AD203B41FA5}">
                      <a16:colId xmlns:a16="http://schemas.microsoft.com/office/drawing/2014/main" val="2804381497"/>
                    </a:ext>
                  </a:extLst>
                </a:gridCol>
                <a:gridCol w="6914413">
                  <a:extLst>
                    <a:ext uri="{9D8B030D-6E8A-4147-A177-3AD203B41FA5}">
                      <a16:colId xmlns:a16="http://schemas.microsoft.com/office/drawing/2014/main" val="1912830990"/>
                    </a:ext>
                  </a:extLst>
                </a:gridCol>
                <a:gridCol w="4099460">
                  <a:extLst>
                    <a:ext uri="{9D8B030D-6E8A-4147-A177-3AD203B41FA5}">
                      <a16:colId xmlns:a16="http://schemas.microsoft.com/office/drawing/2014/main" val="599813709"/>
                    </a:ext>
                  </a:extLst>
                </a:gridCol>
              </a:tblGrid>
              <a:tr h="39451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Закрытие случая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56902"/>
                  </a:ext>
                </a:extLst>
              </a:tr>
              <a:tr h="2723741">
                <a:tc>
                  <a:txBody>
                    <a:bodyPr/>
                    <a:lstStyle/>
                    <a:p>
                      <a:r>
                        <a:rPr lang="ru-RU" dirty="0"/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Перспектива ограничения / лишения родительских прав законного представителя ребенка обсуждается на ТК.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совместном совещании всех заинтересованных сторон обсуждаются формы размещения ребенка в замещающей семье (долгосрочное размещение / размещение до подбора семьи для жизнеустройства).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Координатор Проекта (БФ «Солнечный Город»)</a:t>
                      </a:r>
                    </a:p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ООиП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ССЗС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кровной семьи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956436"/>
                  </a:ext>
                </a:extLst>
              </a:tr>
              <a:tr h="2140083">
                <a:tc>
                  <a:txBody>
                    <a:bodyPr/>
                    <a:lstStyle/>
                    <a:p>
                      <a:r>
                        <a:rPr lang="ru-RU" dirty="0"/>
                        <a:t>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закрытия случая Координатор Проекта проводит анкетирование замещающего родителя для подведения итогов размещения, исследования ресурса родителя и перспектив продолжения сотрудничества.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Координатор проекта (БФ «Солнечный Город»)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Замещающий родитель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Приложение 17. Анкета временной замещающей семьи при завершении размещения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237129"/>
                  </a:ext>
                </a:extLst>
              </a:tr>
              <a:tr h="1264594">
                <a:tc>
                  <a:txBody>
                    <a:bodyPr/>
                    <a:lstStyle/>
                    <a:p>
                      <a:r>
                        <a:rPr lang="en-US" dirty="0"/>
                        <a:t>***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возникновении любых нестандартных ситуаций Куратор Проекта на территории обращается за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супервизией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 Координатору Проекта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Координатор Проекта (БФ «Солнечный город»)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70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239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D0ABF81-3B37-D275-B760-A1A052CA4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492958"/>
              </p:ext>
            </p:extLst>
          </p:nvPr>
        </p:nvGraphicFramePr>
        <p:xfrm>
          <a:off x="250521" y="228601"/>
          <a:ext cx="11686783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827">
                  <a:extLst>
                    <a:ext uri="{9D8B030D-6E8A-4147-A177-3AD203B41FA5}">
                      <a16:colId xmlns:a16="http://schemas.microsoft.com/office/drawing/2014/main" val="539582518"/>
                    </a:ext>
                  </a:extLst>
                </a:gridCol>
                <a:gridCol w="7152362">
                  <a:extLst>
                    <a:ext uri="{9D8B030D-6E8A-4147-A177-3AD203B41FA5}">
                      <a16:colId xmlns:a16="http://schemas.microsoft.com/office/drawing/2014/main" val="2999731262"/>
                    </a:ext>
                  </a:extLst>
                </a:gridCol>
                <a:gridCol w="3895594">
                  <a:extLst>
                    <a:ext uri="{9D8B030D-6E8A-4147-A177-3AD203B41FA5}">
                      <a16:colId xmlns:a16="http://schemas.microsoft.com/office/drawing/2014/main" val="2345654392"/>
                    </a:ext>
                  </a:extLst>
                </a:gridCol>
              </a:tblGrid>
              <a:tr h="6223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Оплата услуги временного кризисного размещения ребёнка (детей) во временную замещающую семью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3907"/>
                  </a:ext>
                </a:extLst>
              </a:tr>
              <a:tr h="168910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r>
                        <a:rPr lang="ru-RU" dirty="0"/>
                        <a:t>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Ежемесячная финансовая поддержка на 1 ребенка: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buFont typeface="Symbol" pitchFamily="2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12000 рублей – пожертвование на содержание одного ребенка во временной семье;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itchFamily="2" charset="2"/>
                        <a:buChar char=""/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 рублей – возмездное оказание услуг временного опекуна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Приложение 18. Договор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оказании услуги временного кризисного размещения ребёнка (детей) во временную замещающую семью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85590"/>
                  </a:ext>
                </a:extLst>
              </a:tr>
              <a:tr h="4089400">
                <a:tc>
                  <a:txBody>
                    <a:bodyPr/>
                    <a:lstStyle/>
                    <a:p>
                      <a:r>
                        <a:rPr lang="ru-RU" dirty="0"/>
                        <a:t>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Финансовая поддержка может оказываться замещающей семье в случае принятия «не статусного» ребенка до момента получения «статуса», оставшегося без попечения родителей.</a:t>
                      </a:r>
                    </a:p>
                    <a:p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ООиП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составляет ходатайство на имя директора БФ «Солнечный Город» с указанием информации о ребенке, замещающей семье и планируемых сроках размещения.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финансовой поддержки на 1 ребенка:</a:t>
                      </a:r>
                    </a:p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12000 рублей – пожертвование на содержание одного ребенка во временной семье;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Ежемесячно Координатору Проекта предоставляется информационное письмо о состоянии ребенка в замещающей семье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299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4222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1100" y="598215"/>
            <a:ext cx="935502" cy="804532"/>
          </a:xfrm>
          <a:custGeom>
            <a:avLst/>
            <a:gdLst/>
            <a:ahLst/>
            <a:cxnLst/>
            <a:rect l="l" t="t" r="r" b="b"/>
            <a:pathLst>
              <a:path w="1403253" h="1206798">
                <a:moveTo>
                  <a:pt x="0" y="0"/>
                </a:moveTo>
                <a:lnTo>
                  <a:pt x="1403253" y="0"/>
                </a:lnTo>
                <a:lnTo>
                  <a:pt x="1403253" y="1206797"/>
                </a:lnTo>
                <a:lnTo>
                  <a:pt x="0" y="12067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8" name="TextBox 8"/>
          <p:cNvSpPr txBox="1"/>
          <p:nvPr/>
        </p:nvSpPr>
        <p:spPr>
          <a:xfrm rot="5400000">
            <a:off x="10998936" y="784476"/>
            <a:ext cx="696797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7"/>
              </a:lnSpc>
            </a:pPr>
            <a:r>
              <a:rPr lang="en-US" sz="1200">
                <a:solidFill>
                  <a:srgbClr val="000000"/>
                </a:solidFill>
                <a:latin typeface="Circe 1 Semi-Bold" panose="020B0602020203020203"/>
              </a:rPr>
              <a:t>sgdeti.ru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788920" y="1444414"/>
            <a:ext cx="7380715" cy="2152252"/>
            <a:chOff x="3938909" y="3426040"/>
            <a:chExt cx="10575570" cy="296062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943285" y="3426040"/>
              <a:ext cx="10571194" cy="804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>
                  <a:latin typeface="Calibri" panose="020F0502020204030204" charset="0"/>
                  <a:ea typeface="Arial Unicode MS" pitchFamily="34" charset="-128"/>
                  <a:cs typeface="Calibri" panose="020F0502020204030204" charset="0"/>
                </a:rPr>
                <a:t>г. Новосибирск, ул. Гоголя, д. 15, 7-й этаж</a:t>
              </a:r>
              <a:endParaRPr lang="ru-RU" sz="3200" dirty="0"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943285" y="4147845"/>
              <a:ext cx="4509248" cy="804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>
                  <a:latin typeface="Calibri" panose="020F0502020204030204" charset="0"/>
                  <a:ea typeface="Arial Unicode MS" pitchFamily="34" charset="-128"/>
                  <a:cs typeface="Calibri" panose="020F0502020204030204" charset="0"/>
                </a:rPr>
                <a:t>+ 7 996 546 68 63</a:t>
              </a:r>
              <a:endParaRPr lang="ru-RU" sz="3200" dirty="0"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38909" y="4863103"/>
              <a:ext cx="3979312" cy="804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 panose="020F0502020204030204" charset="0"/>
                  <a:cs typeface="Calibri" panose="020F0502020204030204" charset="0"/>
                </a:rPr>
                <a:t>dom@sgdeti.ru</a:t>
              </a:r>
              <a:endParaRPr lang="ru-RU" sz="3200" dirty="0"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943285" y="5582249"/>
              <a:ext cx="5559754" cy="8044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+mj-lt"/>
                  <a:ea typeface="Arial Unicode MS" pitchFamily="34" charset="-128"/>
                  <a:cs typeface="+mj-lt"/>
                </a:rPr>
                <a:t>https://dom.sgdeti.ru/</a:t>
              </a:r>
              <a:endParaRPr lang="ru-RU" sz="3200" dirty="0">
                <a:latin typeface="+mj-lt"/>
                <a:ea typeface="Arial Unicode MS" pitchFamily="34" charset="-128"/>
                <a:cs typeface="+mj-lt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78050" y="1546437"/>
            <a:ext cx="495300" cy="2081953"/>
            <a:chOff x="2476248" y="3407229"/>
            <a:chExt cx="709539" cy="2864017"/>
          </a:xfrm>
        </p:grpSpPr>
        <p:pic>
          <p:nvPicPr>
            <p:cNvPr id="22" name="Picture 5" descr="C:\Users\Катя\Desktop\Магистр\половое воспитание\contact-us-1908762__480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43" t="18809" r="4018" b="16667"/>
            <a:stretch>
              <a:fillRect/>
            </a:stretch>
          </p:blipFill>
          <p:spPr bwMode="auto">
            <a:xfrm>
              <a:off x="2476248" y="3407229"/>
              <a:ext cx="687765" cy="700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Катя\Desktop\Магистр\половое воспитание\png-clipart-turney-town-shell-logo-internet-online-and-offline-world-wide-web-blue-search-engine-optimizatio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13" r="20539"/>
            <a:stretch>
              <a:fillRect/>
            </a:stretch>
          </p:blipFill>
          <p:spPr bwMode="auto">
            <a:xfrm>
              <a:off x="2498021" y="5624155"/>
              <a:ext cx="687766" cy="647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C:\Users\Катя\Desktop\Магистр\половое воспитание\contact-us-1908762__480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0" t="19747" r="50031" b="16271"/>
            <a:stretch>
              <a:fillRect/>
            </a:stretch>
          </p:blipFill>
          <p:spPr bwMode="auto">
            <a:xfrm>
              <a:off x="2498020" y="4139742"/>
              <a:ext cx="687765" cy="69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:\Users\Катя\Desktop\Магистр\половое воспитание\contact-us-1908762__480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3" t="19140" r="73296" b="16807"/>
            <a:stretch>
              <a:fillRect/>
            </a:stretch>
          </p:blipFill>
          <p:spPr bwMode="auto">
            <a:xfrm>
              <a:off x="2487135" y="4863535"/>
              <a:ext cx="687765" cy="684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9502" y="0"/>
            <a:ext cx="9193387" cy="7060701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3" name="Freeform 3"/>
          <p:cNvSpPr/>
          <p:nvPr/>
        </p:nvSpPr>
        <p:spPr>
          <a:xfrm>
            <a:off x="685800" y="376608"/>
            <a:ext cx="936368" cy="805277"/>
          </a:xfrm>
          <a:custGeom>
            <a:avLst/>
            <a:gdLst/>
            <a:ahLst/>
            <a:cxnLst/>
            <a:rect l="l" t="t" r="r" b="b"/>
            <a:pathLst>
              <a:path w="1404552" h="1207915">
                <a:moveTo>
                  <a:pt x="0" y="0"/>
                </a:moveTo>
                <a:lnTo>
                  <a:pt x="1404552" y="0"/>
                </a:lnTo>
                <a:lnTo>
                  <a:pt x="1404552" y="1207915"/>
                </a:lnTo>
                <a:lnTo>
                  <a:pt x="0" y="12079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 sz="12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2840440">
            <a:off x="10687371" y="580889"/>
            <a:ext cx="1173804" cy="14123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801639">
            <a:off x="6795114" y="4871717"/>
            <a:ext cx="1173804" cy="14123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863600" y="2615423"/>
            <a:ext cx="5398996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34"/>
              </a:lnSpc>
            </a:pPr>
            <a:r>
              <a:rPr lang="ru-RU" sz="3334" dirty="0">
                <a:solidFill>
                  <a:srgbClr val="545454"/>
                </a:solidFill>
                <a:latin typeface="Montserrat Ultra-Bold"/>
              </a:rPr>
              <a:t>Спасибо за внимание!</a:t>
            </a:r>
            <a:endParaRPr lang="en-US" sz="3334" dirty="0">
              <a:solidFill>
                <a:srgbClr val="545454"/>
              </a:solidFill>
              <a:latin typeface="Montserrat Ultra-Bold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5029200" y="1597491"/>
            <a:ext cx="1161957" cy="1199501"/>
          </a:xfrm>
          <a:custGeom>
            <a:avLst/>
            <a:gdLst/>
            <a:ahLst/>
            <a:cxnLst/>
            <a:rect l="l" t="t" r="r" b="b"/>
            <a:pathLst>
              <a:path w="1727695" h="1732025">
                <a:moveTo>
                  <a:pt x="0" y="0"/>
                </a:moveTo>
                <a:lnTo>
                  <a:pt x="1727695" y="0"/>
                </a:lnTo>
                <a:lnTo>
                  <a:pt x="1727695" y="1732025"/>
                </a:lnTo>
                <a:lnTo>
                  <a:pt x="0" y="17320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1200"/>
          </a:p>
        </p:txBody>
      </p:sp>
      <p:sp>
        <p:nvSpPr>
          <p:cNvPr id="25" name="TextBox 25"/>
          <p:cNvSpPr txBox="1"/>
          <p:nvPr/>
        </p:nvSpPr>
        <p:spPr>
          <a:xfrm rot="5400000">
            <a:off x="11080644" y="824752"/>
            <a:ext cx="697442" cy="419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545454"/>
                </a:solidFill>
                <a:latin typeface="Montserrat Semi-Bold"/>
              </a:rPr>
              <a:t>sgdeti.ru</a:t>
            </a:r>
          </a:p>
        </p:txBody>
      </p:sp>
    </p:spTree>
    <p:extLst>
      <p:ext uri="{BB962C8B-B14F-4D97-AF65-F5344CB8AC3E}">
        <p14:creationId xmlns:p14="http://schemas.microsoft.com/office/powerpoint/2010/main" val="1659574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</p:spTree>
    <p:extLst>
      <p:ext uri="{BB962C8B-B14F-4D97-AF65-F5344CB8AC3E}">
        <p14:creationId xmlns:p14="http://schemas.microsoft.com/office/powerpoint/2010/main" val="330649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522353"/>
            <a:ext cx="11921842" cy="5901886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Куратор Проекта на территории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специалист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ООиП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осуществляющий деятельность по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работы и взаимодействию с различными целевыми группами Проекта на территории;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Координации и сопровождению кандидатов в участники Проекта до внесения данных по временным замещающим семьям в ЕРРВС;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Координации и участию в процессе размещения ребенка во временной замещающей семье;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Учету информации по кандидатам и участникам Проекта, их движению в Проекте, временным замещающим семьям, их сопровождению, состоявшимся размещениям детей;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Поиску недостающих ресурсов для реализации Проекта.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</p:spTree>
    <p:extLst>
      <p:ext uri="{BB962C8B-B14F-4D97-AF65-F5344CB8AC3E}">
        <p14:creationId xmlns:p14="http://schemas.microsoft.com/office/powerpoint/2010/main" val="51542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51082-47EE-C6DD-AC32-FDC25C78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3" y="365125"/>
            <a:ext cx="11035748" cy="1325563"/>
          </a:xfrm>
        </p:spPr>
        <p:txBody>
          <a:bodyPr>
            <a:normAutofit/>
          </a:bodyPr>
          <a:lstStyle/>
          <a:p>
            <a:r>
              <a:rPr lang="ru-RU" sz="3200" b="1" dirty="0"/>
              <a:t>Алгоритм оказания услуги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65556C2-BB0F-F263-25D4-283E4D274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517415"/>
            <a:ext cx="11511640" cy="5060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Информирование населения о Проекте «Дома лучше» на территориях. Привлечение кандидатов в участники Проекта.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Подготовка кандидатов в участники Проекта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Поиск временной семьи для ребенка</a:t>
            </a:r>
            <a:r>
              <a:rPr lang="ru-RU" sz="2400" dirty="0">
                <a:effectLst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Временное размещение ребёнка/детей в замещающей семье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Сопровождение случая</a:t>
            </a:r>
          </a:p>
          <a:p>
            <a:pPr marL="0" indent="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Мониторинг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Перемещение в другую замещающую семью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Закрытие случая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Оплата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услуги временного кризисного размещения ребёнка во временную замещающую семью</a:t>
            </a:r>
          </a:p>
          <a:p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1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30C56FC-72C5-5BFA-EC81-890F5F059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666545"/>
              </p:ext>
            </p:extLst>
          </p:nvPr>
        </p:nvGraphicFramePr>
        <p:xfrm>
          <a:off x="145774" y="303000"/>
          <a:ext cx="11900452" cy="5674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927">
                  <a:extLst>
                    <a:ext uri="{9D8B030D-6E8A-4147-A177-3AD203B41FA5}">
                      <a16:colId xmlns:a16="http://schemas.microsoft.com/office/drawing/2014/main" val="3741236639"/>
                    </a:ext>
                  </a:extLst>
                </a:gridCol>
                <a:gridCol w="7410181">
                  <a:extLst>
                    <a:ext uri="{9D8B030D-6E8A-4147-A177-3AD203B41FA5}">
                      <a16:colId xmlns:a16="http://schemas.microsoft.com/office/drawing/2014/main" val="1671319551"/>
                    </a:ext>
                  </a:extLst>
                </a:gridCol>
                <a:gridCol w="3788344">
                  <a:extLst>
                    <a:ext uri="{9D8B030D-6E8A-4147-A177-3AD203B41FA5}">
                      <a16:colId xmlns:a16="http://schemas.microsoft.com/office/drawing/2014/main" val="3594678767"/>
                    </a:ext>
                  </a:extLst>
                </a:gridCol>
              </a:tblGrid>
              <a:tr h="94730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Информирование населения о Проекте «Дома лучше» на территориях. Привлечение кандидатов в участники Проекта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40657"/>
                  </a:ext>
                </a:extLst>
              </a:tr>
              <a:tr h="2385391">
                <a:tc>
                  <a:txBody>
                    <a:bodyPr/>
                    <a:lstStyle/>
                    <a:p>
                      <a:r>
                        <a:rPr lang="ru-RU" sz="2000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Вся работа по взаимодействию с различными целевыми группами проекта организуется Куратором Проекта на территории при сотрудничестве с Координатором Проекта (БФ «Солнечный город»).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Координатор Проекта (БФ «Солнечный город»)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30987"/>
                  </a:ext>
                </a:extLst>
              </a:tr>
              <a:tr h="2341626">
                <a:tc>
                  <a:txBody>
                    <a:bodyPr/>
                    <a:lstStyle/>
                    <a:p>
                      <a:r>
                        <a:rPr lang="ru-RU" sz="2000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Базовая презентация о Проекте, образцы рекламных буклетов, ответы на часто задаваемые вопросы разрабатываются и изготавливаются Координатором Проекта (БФ «Солнечный город»)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Координатор Проекта (БФ «Солнечный город»)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741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75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C3144A5-1615-1E06-D1FA-3274393DD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08922"/>
              </p:ext>
            </p:extLst>
          </p:nvPr>
        </p:nvGraphicFramePr>
        <p:xfrm>
          <a:off x="145774" y="345169"/>
          <a:ext cx="11683918" cy="6350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096">
                  <a:extLst>
                    <a:ext uri="{9D8B030D-6E8A-4147-A177-3AD203B41FA5}">
                      <a16:colId xmlns:a16="http://schemas.microsoft.com/office/drawing/2014/main" val="3864659063"/>
                    </a:ext>
                  </a:extLst>
                </a:gridCol>
                <a:gridCol w="8362121">
                  <a:extLst>
                    <a:ext uri="{9D8B030D-6E8A-4147-A177-3AD203B41FA5}">
                      <a16:colId xmlns:a16="http://schemas.microsoft.com/office/drawing/2014/main" val="40431275"/>
                    </a:ext>
                  </a:extLst>
                </a:gridCol>
                <a:gridCol w="2738701">
                  <a:extLst>
                    <a:ext uri="{9D8B030D-6E8A-4147-A177-3AD203B41FA5}">
                      <a16:colId xmlns:a16="http://schemas.microsoft.com/office/drawing/2014/main" val="1389479674"/>
                    </a:ext>
                  </a:extLst>
                </a:gridCol>
              </a:tblGrid>
              <a:tr h="112227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Информирование населения о Проекте «Дома лучше» на территориях. Привлечение кандидатов в участники Проекта.</a:t>
                      </a:r>
                    </a:p>
                    <a:p>
                      <a:endParaRPr lang="ru-RU" sz="1800" dirty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657732"/>
                  </a:ext>
                </a:extLst>
              </a:tr>
              <a:tr h="2808711">
                <a:tc>
                  <a:txBody>
                    <a:bodyPr/>
                    <a:lstStyle/>
                    <a:p>
                      <a:r>
                        <a:rPr lang="ru-RU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Куратором Проекта на территории и ведомствами, вовлеченными в работу с семьями и детьми на территории, организуется различная деятельность по популяризации и разъяснению целей Проекта, привлечению аудитории для пополнения пула временных семей (презентации Проекта на различных мероприятиях, ответы на вопросы потенциальных кандидатов в участники Проекта, распространение рекламной продукции и т. д.).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</a:t>
                      </a:r>
                    </a:p>
                    <a:p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Ведомства, вовлечённые в работу с семьями и детьми на территории 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871693"/>
                  </a:ext>
                </a:extLst>
              </a:tr>
              <a:tr h="2353244">
                <a:tc>
                  <a:txBody>
                    <a:bodyPr/>
                    <a:lstStyle/>
                    <a:p>
                      <a:r>
                        <a:rPr lang="ru-RU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Любой специалист системы профилактики, в процессе своей основной деятельности либо при других обстоятельствах узнавший о семье, в которой законные представители по уважительной причине не могут временно исполнять родительские обязанности, должен проинформировать их о Проекте, сообщить контактные данные Куратора Проекта на территории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Специалисты системы профилактики</a:t>
                      </a:r>
                    </a:p>
                    <a:p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 (контакт)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2000" dirty="0"/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66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89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BA2F65B-34C0-F4D4-6BBE-694A56A99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12877"/>
              </p:ext>
            </p:extLst>
          </p:nvPr>
        </p:nvGraphicFramePr>
        <p:xfrm>
          <a:off x="124384" y="0"/>
          <a:ext cx="11921842" cy="6863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330">
                  <a:extLst>
                    <a:ext uri="{9D8B030D-6E8A-4147-A177-3AD203B41FA5}">
                      <a16:colId xmlns:a16="http://schemas.microsoft.com/office/drawing/2014/main" val="1160111881"/>
                    </a:ext>
                  </a:extLst>
                </a:gridCol>
                <a:gridCol w="5380383">
                  <a:extLst>
                    <a:ext uri="{9D8B030D-6E8A-4147-A177-3AD203B41FA5}">
                      <a16:colId xmlns:a16="http://schemas.microsoft.com/office/drawing/2014/main" val="2123643324"/>
                    </a:ext>
                  </a:extLst>
                </a:gridCol>
                <a:gridCol w="6051129">
                  <a:extLst>
                    <a:ext uri="{9D8B030D-6E8A-4147-A177-3AD203B41FA5}">
                      <a16:colId xmlns:a16="http://schemas.microsoft.com/office/drawing/2014/main" val="4214446183"/>
                    </a:ext>
                  </a:extLst>
                </a:gridCol>
              </a:tblGrid>
              <a:tr h="583096">
                <a:tc gridSpan="3">
                  <a:txBody>
                    <a:bodyPr/>
                    <a:lstStyle/>
                    <a:p>
                      <a:r>
                        <a:rPr lang="ru-RU" sz="1800" dirty="0"/>
                        <a:t>2. Подготовка участников Проекта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928039"/>
                  </a:ext>
                </a:extLst>
              </a:tr>
              <a:tr h="1697604">
                <a:tc>
                  <a:txBody>
                    <a:bodyPr/>
                    <a:lstStyle/>
                    <a:p>
                      <a:r>
                        <a:rPr lang="ru-RU" sz="1800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в участники Проекта отвечает на вопросы анкеты для участия в Проекте «Дома лучше» (очно или по телефону, с возможностью задать уточняющие вопросы).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Анкетирование позволяет на начальном этапе исключить людей групп риска.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настоящее время анкетирование проводится специалистом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ООиП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Заполненные Анкеты передаются Куратору Проекта на территории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Приложение 1. Анкета для участия в Проекте «Дома лучше»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404489"/>
                  </a:ext>
                </a:extLst>
              </a:tr>
              <a:tr h="4268525">
                <a:tc>
                  <a:txBody>
                    <a:bodyPr/>
                    <a:lstStyle/>
                    <a:p>
                      <a:r>
                        <a:rPr lang="ru-RU" sz="1800" dirty="0"/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кандидатов в участники Проекта начинается с обучения по программе Школы приемных родителей.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ООиП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информирует кандидата в участника Проекта о необходимом порядке действий для обучения в ШПР.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Если кандидат в участники Проекта уже прошел ранее обучение в ШПР, имеет «положительное» заключение по результатам психологического обследования, то он направляется сразу на дополнительный обучающий модуль «Дома лучше».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ООиП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ШПР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Приложение 2.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Памятка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специалисту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ООиП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реализации методических рекомендаций, регламентирующих порядок действий при передаче ребёнка (детей) на воспитание в семью. </a:t>
                      </a: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Приложение 3. Перечень площадок школы приемных родителей Новосибирской области.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Контакты для получения информации по обучающему модулю «Дома лучше»: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тел. 89965466863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8812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00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B7473D2-A29F-0F8E-1CCF-BBF099490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90840"/>
              </p:ext>
            </p:extLst>
          </p:nvPr>
        </p:nvGraphicFramePr>
        <p:xfrm>
          <a:off x="362308" y="228600"/>
          <a:ext cx="11467384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353">
                  <a:extLst>
                    <a:ext uri="{9D8B030D-6E8A-4147-A177-3AD203B41FA5}">
                      <a16:colId xmlns:a16="http://schemas.microsoft.com/office/drawing/2014/main" val="4168724421"/>
                    </a:ext>
                  </a:extLst>
                </a:gridCol>
                <a:gridCol w="4558748">
                  <a:extLst>
                    <a:ext uri="{9D8B030D-6E8A-4147-A177-3AD203B41FA5}">
                      <a16:colId xmlns:a16="http://schemas.microsoft.com/office/drawing/2014/main" val="2120937236"/>
                    </a:ext>
                  </a:extLst>
                </a:gridCol>
                <a:gridCol w="6290283">
                  <a:extLst>
                    <a:ext uri="{9D8B030D-6E8A-4147-A177-3AD203B41FA5}">
                      <a16:colId xmlns:a16="http://schemas.microsoft.com/office/drawing/2014/main" val="4271409557"/>
                    </a:ext>
                  </a:extLst>
                </a:gridCol>
              </a:tblGrid>
              <a:tr h="53452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2. Подготовка участников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006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окончании обучения в ШПР кандидат в Проект проходит психологическое обследование граждан, выразивших желание быть усыновителями или опекунами, и получает заключение, которое содержит оценку его психологической готовности к приему в семью несовершеннолетнего гражданина.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Приложение 4. Контакты организаций, проводящих психологическое обследование граждан, выразивших желание быть усыновителями или опекунами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88272"/>
                  </a:ext>
                </a:extLst>
              </a:tr>
              <a:tr h="534529">
                <a:tc>
                  <a:txBody>
                    <a:bodyPr/>
                    <a:lstStyle/>
                    <a:p>
                      <a:r>
                        <a:rPr lang="ru-RU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получения «положительного» заключения по результатам психологического обследования Кандидата в Проект направляется Куратором Проекта на территории на дополнительный обучающий модуль «Дома лучше», содержащий информацию о самом Проекте и об особенностях временного размещения ребёнка/детей в замещающей семье.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Куратор Проекта на территории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в участники Проекта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Специалисты Проекта (БФ «Солнечный Город»)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настоящее время обучение проводится онлайн, либо очно на базе БФ «Солнечный город» (Новосибирск, ул. Гоголя, 15, 7 этаж)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проходит 3 дня (среда – пятница), с 15 по 18 часов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Контакты для получения информации по дополнительному обучающему модулю «Дома лучше»: тел. 8-996-546-6863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332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/>
          <p:cNvSpPr/>
          <p:nvPr/>
        </p:nvSpPr>
        <p:spPr>
          <a:xfrm>
            <a:off x="124384" y="228600"/>
            <a:ext cx="11921842" cy="7219142"/>
          </a:xfrm>
          <a:custGeom>
            <a:avLst/>
            <a:gdLst/>
            <a:ahLst/>
            <a:cxnLst/>
            <a:rect l="l" t="t" r="r" b="b"/>
            <a:pathLst>
              <a:path w="13790081" h="10591052">
                <a:moveTo>
                  <a:pt x="0" y="0"/>
                </a:moveTo>
                <a:lnTo>
                  <a:pt x="13790080" y="0"/>
                </a:lnTo>
                <a:lnTo>
                  <a:pt x="13790080" y="10591052"/>
                </a:lnTo>
                <a:lnTo>
                  <a:pt x="0" y="10591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 t="-13738" b="-15827"/>
            </a:stretch>
          </a:blipFill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"/>
          <p:cNvGrpSpPr/>
          <p:nvPr/>
        </p:nvGrpSpPr>
        <p:grpSpPr>
          <a:xfrm>
            <a:off x="11226801" y="6423853"/>
            <a:ext cx="505675" cy="154747"/>
            <a:chOff x="0" y="0"/>
            <a:chExt cx="1660020" cy="508000"/>
          </a:xfrm>
          <a:solidFill>
            <a:srgbClr val="545454"/>
          </a:solidFill>
        </p:grpSpPr>
        <p:sp>
          <p:nvSpPr>
            <p:cNvPr id="27" name="Freeform 3"/>
            <p:cNvSpPr/>
            <p:nvPr/>
          </p:nvSpPr>
          <p:spPr>
            <a:xfrm>
              <a:off x="0" y="215900"/>
              <a:ext cx="1364111" cy="76200"/>
            </a:xfrm>
            <a:custGeom>
              <a:avLst/>
              <a:gdLst/>
              <a:ahLst/>
              <a:cxnLst/>
              <a:rect l="l" t="t" r="r" b="b"/>
              <a:pathLst>
                <a:path w="1364111" h="76200">
                  <a:moveTo>
                    <a:pt x="0" y="0"/>
                  </a:moveTo>
                  <a:lnTo>
                    <a:pt x="1364111" y="0"/>
                  </a:lnTo>
                  <a:lnTo>
                    <a:pt x="1364111" y="76200"/>
                  </a:lnTo>
                  <a:lnTo>
                    <a:pt x="0" y="76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285370" y="1270"/>
              <a:ext cx="374650" cy="505460"/>
            </a:xfrm>
            <a:custGeom>
              <a:avLst/>
              <a:gdLst/>
              <a:ahLst/>
              <a:cxnLst/>
              <a:rect l="l" t="t" r="r" b="b"/>
              <a:pathLst>
                <a:path w="374650" h="505460">
                  <a:moveTo>
                    <a:pt x="0" y="50546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ru-RU" sz="1200"/>
            </a:p>
          </p:txBody>
        </p:sp>
      </p:grpSp>
      <p:sp>
        <p:nvSpPr>
          <p:cNvPr id="29" name="TextBox 11"/>
          <p:cNvSpPr txBox="1"/>
          <p:nvPr/>
        </p:nvSpPr>
        <p:spPr>
          <a:xfrm rot="5400000">
            <a:off x="11389024" y="484730"/>
            <a:ext cx="696797" cy="184538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199" dirty="0">
                <a:solidFill>
                  <a:srgbClr val="545454"/>
                </a:solidFill>
                <a:latin typeface="Acrom" panose="020B0604020202020204" charset="0"/>
                <a:cs typeface="Acrom" panose="020B0604020202020204" charset="0"/>
              </a:rPr>
              <a:t>sgdeti.ru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4FD8F6A-37D7-E039-0245-89433F93D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786685"/>
              </p:ext>
            </p:extLst>
          </p:nvPr>
        </p:nvGraphicFramePr>
        <p:xfrm>
          <a:off x="362308" y="228601"/>
          <a:ext cx="11683918" cy="6426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146">
                  <a:extLst>
                    <a:ext uri="{9D8B030D-6E8A-4147-A177-3AD203B41FA5}">
                      <a16:colId xmlns:a16="http://schemas.microsoft.com/office/drawing/2014/main" val="2527560139"/>
                    </a:ext>
                  </a:extLst>
                </a:gridCol>
                <a:gridCol w="5868213">
                  <a:extLst>
                    <a:ext uri="{9D8B030D-6E8A-4147-A177-3AD203B41FA5}">
                      <a16:colId xmlns:a16="http://schemas.microsoft.com/office/drawing/2014/main" val="2096561400"/>
                    </a:ext>
                  </a:extLst>
                </a:gridCol>
                <a:gridCol w="5185559">
                  <a:extLst>
                    <a:ext uri="{9D8B030D-6E8A-4147-A177-3AD203B41FA5}">
                      <a16:colId xmlns:a16="http://schemas.microsoft.com/office/drawing/2014/main" val="1950089730"/>
                    </a:ext>
                  </a:extLst>
                </a:gridCol>
              </a:tblGrid>
              <a:tr h="88826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2. Подготовка участников Проекта</a:t>
                      </a:r>
                    </a:p>
                    <a:p>
                      <a:endParaRPr lang="ru-RU" sz="1800" dirty="0"/>
                    </a:p>
                    <a:p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439782"/>
                  </a:ext>
                </a:extLst>
              </a:tr>
              <a:tr h="2772468">
                <a:tc>
                  <a:txBody>
                    <a:bodyPr/>
                    <a:lstStyle/>
                    <a:p>
                      <a:r>
                        <a:rPr lang="ru-RU" sz="18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окончании обучения на дополнительном модуле «Дома лучше» кандидат в Проект проходит собеседование на предмет понимания особенностей Проекта и определения ресурсов для временного размещения ребенка в семье. 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результатам собеседования составляется Профиль замещающей семьи, участника Проекта «Дома лучше».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Психолог проекта «Дома лучше» (очно или по телефону). 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Заключение по собеседованию готовятся в течение 10 рабочих дней</a:t>
                      </a:r>
                    </a:p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Приложение 5. Структура заключения для проекта «Дома лучше»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03760"/>
                  </a:ext>
                </a:extLst>
              </a:tr>
              <a:tr h="2740065">
                <a:tc>
                  <a:txBody>
                    <a:bodyPr/>
                    <a:lstStyle/>
                    <a:p>
                      <a:r>
                        <a:rPr lang="ru-RU" sz="1800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Кандидат в участники Проекта обращается в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ООиП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заявлением о возможности назначения его опекуном.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заявлению прилагается пакет документов.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Специалисты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ООиП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Кандидат в участники Проекта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Заявление 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ООиП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 возможности назначения кандидата в участники Проекта опекуном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Приложение 6. Документы, предоставляемые кандидатом в участники Проекта для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ООиП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180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737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3206</Words>
  <Application>Microsoft Office PowerPoint</Application>
  <PresentationFormat>Широкоэкранный</PresentationFormat>
  <Paragraphs>346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Acrom</vt:lpstr>
      <vt:lpstr>Acrom ExtraBold</vt:lpstr>
      <vt:lpstr>Arial</vt:lpstr>
      <vt:lpstr>Calibri</vt:lpstr>
      <vt:lpstr>Calibri Light</vt:lpstr>
      <vt:lpstr>Circe 1 Semi-Bold</vt:lpstr>
      <vt:lpstr>Montserrat Semi-Bold</vt:lpstr>
      <vt:lpstr>Montserrat Ultra-Bold</vt:lpstr>
      <vt:lpstr>Symbol</vt:lpstr>
      <vt:lpstr>Times New Roman</vt:lpstr>
      <vt:lpstr>Тема Office</vt:lpstr>
      <vt:lpstr>Презентация PowerPoint</vt:lpstr>
      <vt:lpstr>Цель проекта – обеспечение права ребёнка на жизнь и воспитание в семье в качестве альтернативы размещению в учреждениях социального обслуживания. Создание на территории каждого муниципалитета и района Новосибирска и Новосибирской области к окончанию 2025 года банка данных о минимум пяти замещающих семей, готовых временно принять детей.  </vt:lpstr>
      <vt:lpstr>Презентация PowerPoint</vt:lpstr>
      <vt:lpstr>Алгоритм оказания услуги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Проекта</dc:title>
  <dc:creator>Галина</dc:creator>
  <cp:lastModifiedBy>Пользователь</cp:lastModifiedBy>
  <cp:revision>5</cp:revision>
  <dcterms:created xsi:type="dcterms:W3CDTF">2025-02-15T05:25:40Z</dcterms:created>
  <dcterms:modified xsi:type="dcterms:W3CDTF">2025-02-17T08:11:24Z</dcterms:modified>
</cp:coreProperties>
</file>